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sldIdLst>
    <p:sldId id="256" r:id="rId2"/>
    <p:sldId id="257" r:id="rId3"/>
    <p:sldId id="266" r:id="rId4"/>
    <p:sldId id="258" r:id="rId5"/>
    <p:sldId id="259" r:id="rId6"/>
    <p:sldId id="260" r:id="rId7"/>
    <p:sldId id="261" r:id="rId8"/>
    <p:sldId id="267" r:id="rId9"/>
    <p:sldId id="262" r:id="rId10"/>
    <p:sldId id="263" r:id="rId11"/>
    <p:sldId id="268" r:id="rId12"/>
    <p:sldId id="265"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D49566-C702-41CA-B29D-7B9D2D0FA352}" v="941" dt="2023-08-24T09:03:37.630"/>
    <p1510:client id="{CD03B0CE-78B0-4559-A50E-E6B48D64FB60}" v="137" dt="2023-08-24T10:12:12.623"/>
    <p1510:client id="{FE117EB8-6CDE-4CBB-8173-69F6106DFF66}" v="1145" dt="2023-08-24T11:24:39.8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8/24/2023</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2866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8/24/2023</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6369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8/24/2023</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6648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8/24/2023</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35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8/24/2023</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5507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8/24/2023</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0372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8/24/2023</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319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8/24/2023</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6719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8/24/2023</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5046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8/24/2023</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414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8/24/2023</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7360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lIns="109728" tIns="109728" rIns="109728" bIns="91440" anchor="ct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lIns="109728" tIns="109728" rIns="109728" bIns="91440" anchor="ctr"/>
          <a:lstStyle>
            <a:lvl1pPr algn="l">
              <a:defRPr sz="1200" cap="none" spc="100" baseline="0">
                <a:solidFill>
                  <a:schemeClr val="tx1">
                    <a:tint val="75000"/>
                  </a:schemeClr>
                </a:solidFill>
                <a:latin typeface="+mn-lt"/>
              </a:defRPr>
            </a:lvl1pPr>
          </a:lstStyle>
          <a:p>
            <a:fld id="{82EDB8D0-98ED-4B86-9D5F-E61ADC70144D}" type="datetimeFigureOut">
              <a:rPr lang="en-US" smtClean="0"/>
              <a:pPr/>
              <a:t>8/24/2023</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lIns="109728" tIns="109728" rIns="109728" bIns="91440" anchor="ctr"/>
          <a:lstStyle>
            <a:lvl1pPr algn="ctr">
              <a:defRPr sz="1200" cap="none" spc="10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lIns="109728" tIns="109728" rIns="109728" bIns="91440" anchor="ctr"/>
          <a:lstStyle>
            <a:lvl1pPr algn="r">
              <a:defRPr sz="1200" cap="none" spc="10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307426695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87"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90000"/>
        </a:lnSpc>
        <a:spcBef>
          <a:spcPct val="0"/>
        </a:spcBef>
        <a:buNone/>
        <a:defRPr sz="4400" kern="1200" spc="15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spc="14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spc="14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14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14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14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6194716" y="739978"/>
            <a:ext cx="5334930" cy="3004145"/>
          </a:xfrm>
        </p:spPr>
        <p:txBody>
          <a:bodyPr>
            <a:normAutofit/>
          </a:bodyPr>
          <a:lstStyle/>
          <a:p>
            <a:r>
              <a:rPr lang="en-US" dirty="0">
                <a:cs typeface="Calibri Light"/>
              </a:rPr>
              <a:t>Classification Project</a:t>
            </a:r>
            <a:endParaRPr lang="en-US" dirty="0"/>
          </a:p>
        </p:txBody>
      </p:sp>
      <p:sp>
        <p:nvSpPr>
          <p:cNvPr id="3" name="Subtitle 2"/>
          <p:cNvSpPr>
            <a:spLocks noGrp="1"/>
          </p:cNvSpPr>
          <p:nvPr>
            <p:ph type="subTitle" idx="1"/>
          </p:nvPr>
        </p:nvSpPr>
        <p:spPr>
          <a:xfrm>
            <a:off x="6194715" y="3836197"/>
            <a:ext cx="5334931" cy="2189214"/>
          </a:xfrm>
        </p:spPr>
        <p:txBody>
          <a:bodyPr vert="horz" lIns="91440" tIns="45720" rIns="91440" bIns="45720" rtlCol="0">
            <a:normAutofit/>
          </a:bodyPr>
          <a:lstStyle/>
          <a:p>
            <a:r>
              <a:rPr lang="en-US" dirty="0">
                <a:cs typeface="Calibri"/>
              </a:rPr>
              <a:t>Company goes Bankrupt or Not</a:t>
            </a:r>
            <a:endParaRPr lang="en-US" dirty="0"/>
          </a:p>
        </p:txBody>
      </p:sp>
      <p:sp>
        <p:nvSpPr>
          <p:cNvPr id="30" name="Freeform: Shape 29">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EA4401CE-6FA4-DAC5-77F9-54B63CB1A422}"/>
              </a:ext>
            </a:extLst>
          </p:cNvPr>
          <p:cNvPicPr>
            <a:picLocks noChangeAspect="1"/>
          </p:cNvPicPr>
          <p:nvPr/>
        </p:nvPicPr>
        <p:blipFill rotWithShape="1">
          <a:blip r:embed="rId2"/>
          <a:srcRect l="20684" r="12565" b="-1"/>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40" name="Freeform: Shape 39">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434400B-89F2-6D75-C94A-9F4ADC214C42}"/>
              </a:ext>
            </a:extLst>
          </p:cNvPr>
          <p:cNvSpPr txBox="1"/>
          <p:nvPr/>
        </p:nvSpPr>
        <p:spPr>
          <a:xfrm>
            <a:off x="7251211" y="4576884"/>
            <a:ext cx="4403968"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Group – 1</a:t>
            </a:r>
          </a:p>
          <a:p>
            <a:pPr marL="285750" indent="-285750">
              <a:buFont typeface="Arial"/>
              <a:buChar char="•"/>
            </a:pPr>
            <a:r>
              <a:rPr lang="en-US" sz="1600" dirty="0">
                <a:latin typeface="Calibri"/>
                <a:cs typeface="Calibri"/>
              </a:rPr>
              <a:t>Venkata Sai Raghava Varanasi</a:t>
            </a:r>
          </a:p>
          <a:p>
            <a:pPr marL="285750" indent="-285750">
              <a:buFont typeface="Arial"/>
              <a:buChar char="•"/>
            </a:pPr>
            <a:r>
              <a:rPr lang="en-US" sz="1600" dirty="0">
                <a:latin typeface="Calibri"/>
                <a:cs typeface="Calibri"/>
              </a:rPr>
              <a:t>Yashraj Singh Rajawat</a:t>
            </a:r>
          </a:p>
          <a:p>
            <a:pPr marL="285750" indent="-285750">
              <a:buFont typeface="Arial"/>
              <a:buChar char="•"/>
            </a:pPr>
            <a:r>
              <a:rPr lang="en-US" sz="1600" dirty="0">
                <a:latin typeface="Calibri"/>
                <a:cs typeface="Calibri"/>
              </a:rPr>
              <a:t>Sanjay Patil</a:t>
            </a:r>
          </a:p>
          <a:p>
            <a:pPr marL="285750" indent="-285750">
              <a:buFont typeface="Arial"/>
              <a:buChar char="•"/>
            </a:pPr>
            <a:r>
              <a:rPr lang="en-US" sz="1600" dirty="0">
                <a:latin typeface="Calibri"/>
                <a:cs typeface="Calibri"/>
              </a:rPr>
              <a:t>Perugu Ridhi</a:t>
            </a:r>
          </a:p>
          <a:p>
            <a:pPr marL="285750" indent="-285750">
              <a:buFont typeface="Arial"/>
              <a:buChar char="•"/>
            </a:pPr>
            <a:r>
              <a:rPr lang="en-US" sz="1600" dirty="0">
                <a:latin typeface="Calibri"/>
                <a:cs typeface="Calibri"/>
              </a:rPr>
              <a:t>Shaikh Ishrath Jahan</a:t>
            </a:r>
          </a:p>
          <a:p>
            <a:pPr marL="285750" indent="-285750">
              <a:buFont typeface="Arial"/>
              <a:buChar char="•"/>
            </a:pPr>
            <a:r>
              <a:rPr lang="en-US" sz="1600" dirty="0" err="1">
                <a:latin typeface="Calibri"/>
                <a:cs typeface="Calibri"/>
              </a:rPr>
              <a:t>Sanamuskan</a:t>
            </a:r>
            <a:endParaRPr lang="en-US" sz="1600" dirty="0" err="1"/>
          </a:p>
          <a:p>
            <a:endParaRPr lang="en-US" dirty="0"/>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ABDA9-23CA-B7E2-D1C8-472EDD685A12}"/>
              </a:ext>
            </a:extLst>
          </p:cNvPr>
          <p:cNvSpPr>
            <a:spLocks noGrp="1"/>
          </p:cNvSpPr>
          <p:nvPr>
            <p:ph type="title"/>
          </p:nvPr>
        </p:nvSpPr>
        <p:spPr/>
        <p:txBody>
          <a:bodyPr/>
          <a:lstStyle/>
          <a:p>
            <a:r>
              <a:rPr lang="en-US" dirty="0"/>
              <a:t>Evaluation Metrics</a:t>
            </a:r>
          </a:p>
        </p:txBody>
      </p:sp>
      <p:sp>
        <p:nvSpPr>
          <p:cNvPr id="3" name="Content Placeholder 2">
            <a:extLst>
              <a:ext uri="{FF2B5EF4-FFF2-40B4-BE49-F238E27FC236}">
                <a16:creationId xmlns:a16="http://schemas.microsoft.com/office/drawing/2014/main" id="{9BBBE118-EFF7-E2AC-9BF1-57B958344EC0}"/>
              </a:ext>
            </a:extLst>
          </p:cNvPr>
          <p:cNvSpPr>
            <a:spLocks noGrp="1"/>
          </p:cNvSpPr>
          <p:nvPr>
            <p:ph idx="1"/>
          </p:nvPr>
        </p:nvSpPr>
        <p:spPr>
          <a:xfrm>
            <a:off x="838200" y="1653907"/>
            <a:ext cx="4644981" cy="3859742"/>
          </a:xfrm>
        </p:spPr>
        <p:txBody>
          <a:bodyPr lIns="109728" tIns="109728" rIns="109728" bIns="91440" anchor="t"/>
          <a:lstStyle/>
          <a:p>
            <a:pPr algn="just"/>
            <a:r>
              <a:rPr lang="en-US" sz="1600" dirty="0">
                <a:latin typeface="Calibri"/>
                <a:cs typeface="Calibri"/>
              </a:rPr>
              <a:t>The different evaluation metrics that are used in a classification problem are accuracy, f1-score, precision, recall, confusion matric, roc-</a:t>
            </a:r>
            <a:r>
              <a:rPr lang="en-US" sz="1600" dirty="0" err="1">
                <a:latin typeface="Calibri"/>
                <a:cs typeface="Calibri"/>
              </a:rPr>
              <a:t>auc</a:t>
            </a:r>
            <a:r>
              <a:rPr lang="en-US" sz="1600" dirty="0">
                <a:latin typeface="Calibri"/>
                <a:cs typeface="Calibri"/>
              </a:rPr>
              <a:t> score.</a:t>
            </a:r>
          </a:p>
          <a:p>
            <a:pPr algn="just"/>
            <a:r>
              <a:rPr lang="en-US" sz="1600" dirty="0">
                <a:latin typeface="Calibri"/>
                <a:cs typeface="Calibri"/>
              </a:rPr>
              <a:t>Among these the accuracy and the f1-score are very important ones. So, the performance of the model can be evaluated using these 2 metrics.</a:t>
            </a:r>
          </a:p>
          <a:p>
            <a:pPr algn="just"/>
            <a:r>
              <a:rPr lang="en-US" sz="1600" dirty="0">
                <a:latin typeface="Calibri"/>
                <a:cs typeface="Calibri"/>
              </a:rPr>
              <a:t>Here we can see all the trained models and their corresponding accuracies and f1 – scores arranged in the descending order.</a:t>
            </a:r>
          </a:p>
          <a:p>
            <a:pPr algn="just"/>
            <a:r>
              <a:rPr lang="en-US" sz="1600" dirty="0">
                <a:latin typeface="Calibri"/>
                <a:cs typeface="Calibri"/>
              </a:rPr>
              <a:t>Almost all models gave a 100% accuracy and f1 - score.</a:t>
            </a:r>
          </a:p>
        </p:txBody>
      </p:sp>
      <p:pic>
        <p:nvPicPr>
          <p:cNvPr id="4" name="Picture 3" descr="A screenshot of a graph&#10;&#10;Description automatically generated">
            <a:extLst>
              <a:ext uri="{FF2B5EF4-FFF2-40B4-BE49-F238E27FC236}">
                <a16:creationId xmlns:a16="http://schemas.microsoft.com/office/drawing/2014/main" id="{B76520C7-C45F-F5FC-12FF-364DF8627334}"/>
              </a:ext>
            </a:extLst>
          </p:cNvPr>
          <p:cNvPicPr>
            <a:picLocks noChangeAspect="1"/>
          </p:cNvPicPr>
          <p:nvPr/>
        </p:nvPicPr>
        <p:blipFill>
          <a:blip r:embed="rId2"/>
          <a:stretch>
            <a:fillRect/>
          </a:stretch>
        </p:blipFill>
        <p:spPr>
          <a:xfrm>
            <a:off x="5668850" y="1478571"/>
            <a:ext cx="5823397" cy="42120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07009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48239"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19910"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229605"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785759"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568884"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322A8C-088B-7D03-98F4-065523A4BABB}"/>
              </a:ext>
            </a:extLst>
          </p:cNvPr>
          <p:cNvSpPr>
            <a:spLocks noGrp="1"/>
          </p:cNvSpPr>
          <p:nvPr>
            <p:ph type="title"/>
          </p:nvPr>
        </p:nvSpPr>
        <p:spPr>
          <a:xfrm>
            <a:off x="617" y="2841254"/>
            <a:ext cx="6589707" cy="2387600"/>
          </a:xfrm>
        </p:spPr>
        <p:txBody>
          <a:bodyPr vert="horz" lIns="91440" tIns="45720" rIns="91440" bIns="45720" rtlCol="0" anchor="b">
            <a:normAutofit/>
          </a:bodyPr>
          <a:lstStyle/>
          <a:p>
            <a:pPr algn="ctr"/>
            <a:r>
              <a:rPr lang="en-US" sz="6000" kern="1200">
                <a:solidFill>
                  <a:srgbClr val="FFFFFF"/>
                </a:solidFill>
                <a:latin typeface="+mj-lt"/>
                <a:ea typeface="+mj-ea"/>
                <a:cs typeface="+mj-cs"/>
              </a:rPr>
              <a:t>Part 3 - Deployment</a:t>
            </a:r>
            <a:endParaRPr lang="en-US">
              <a:ea typeface="+mj-ea"/>
              <a:cs typeface="+mj-cs"/>
            </a:endParaRPr>
          </a:p>
        </p:txBody>
      </p:sp>
      <p:sp>
        <p:nvSpPr>
          <p:cNvPr id="25" name="Freeform: Shape 24">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49"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511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E880-9A5D-04CF-7A86-D9EB8510AFC9}"/>
              </a:ext>
            </a:extLst>
          </p:cNvPr>
          <p:cNvSpPr>
            <a:spLocks noGrp="1"/>
          </p:cNvSpPr>
          <p:nvPr>
            <p:ph type="title"/>
          </p:nvPr>
        </p:nvSpPr>
        <p:spPr>
          <a:xfrm>
            <a:off x="838200" y="365125"/>
            <a:ext cx="6256216" cy="807794"/>
          </a:xfrm>
        </p:spPr>
        <p:txBody>
          <a:bodyPr/>
          <a:lstStyle/>
          <a:p>
            <a:r>
              <a:rPr lang="en-US" dirty="0"/>
              <a:t>Deployment</a:t>
            </a:r>
          </a:p>
        </p:txBody>
      </p:sp>
      <p:sp>
        <p:nvSpPr>
          <p:cNvPr id="3" name="Content Placeholder 2">
            <a:extLst>
              <a:ext uri="{FF2B5EF4-FFF2-40B4-BE49-F238E27FC236}">
                <a16:creationId xmlns:a16="http://schemas.microsoft.com/office/drawing/2014/main" id="{E6FF8D83-D073-D5B4-BFCD-FB4AEDB56098}"/>
              </a:ext>
            </a:extLst>
          </p:cNvPr>
          <p:cNvSpPr>
            <a:spLocks noGrp="1"/>
          </p:cNvSpPr>
          <p:nvPr>
            <p:ph idx="1"/>
          </p:nvPr>
        </p:nvSpPr>
        <p:spPr>
          <a:xfrm>
            <a:off x="7609653" y="765732"/>
            <a:ext cx="4431020" cy="5759375"/>
          </a:xfrm>
        </p:spPr>
        <p:txBody>
          <a:bodyPr lIns="109728" tIns="109728" rIns="109728" bIns="91440" anchor="t"/>
          <a:lstStyle/>
          <a:p>
            <a:r>
              <a:rPr lang="en-US" sz="1600" dirty="0">
                <a:latin typeface="Calibri"/>
                <a:cs typeface="Calibri"/>
              </a:rPr>
              <a:t>The final step is the deployment of the trained models for making live predictions.</a:t>
            </a:r>
          </a:p>
          <a:p>
            <a:r>
              <a:rPr lang="en-US" sz="1600" dirty="0">
                <a:latin typeface="Calibri"/>
                <a:cs typeface="Calibri"/>
              </a:rPr>
              <a:t>The live prediction site has the options to make a prediction for a single observation and also for the entire dataset. The user can choose one.</a:t>
            </a:r>
          </a:p>
          <a:p>
            <a:r>
              <a:rPr lang="en-US" sz="1600" dirty="0">
                <a:latin typeface="Calibri"/>
                <a:cs typeface="Calibri"/>
              </a:rPr>
              <a:t>The user can also choose between the different classifiers mentioned previously. The accuracies of all the models can be seen there.</a:t>
            </a:r>
          </a:p>
          <a:p>
            <a:r>
              <a:rPr lang="en-US" sz="1600" dirty="0">
                <a:latin typeface="Calibri"/>
                <a:cs typeface="Calibri"/>
              </a:rPr>
              <a:t>For the single predictions the user can select the values of the variables and make the prediction with the selected classifier.</a:t>
            </a:r>
          </a:p>
          <a:p>
            <a:r>
              <a:rPr lang="en-US" sz="1600" dirty="0">
                <a:latin typeface="Calibri"/>
                <a:cs typeface="Calibri"/>
              </a:rPr>
              <a:t>For a dataset prediction, the user shall upload the dataset and make the predictions for the entire dataset and download the predictions.</a:t>
            </a:r>
          </a:p>
          <a:p>
            <a:r>
              <a:rPr lang="en-US" sz="1600" dirty="0">
                <a:latin typeface="Calibri"/>
                <a:cs typeface="Calibri"/>
              </a:rPr>
              <a:t>The overall functioning of the deployed site can be seen in the video.</a:t>
            </a:r>
          </a:p>
          <a:p>
            <a:endParaRPr lang="en-US" dirty="0"/>
          </a:p>
        </p:txBody>
      </p:sp>
      <p:pic>
        <p:nvPicPr>
          <p:cNvPr id="4" name="deployment-streamlit-google-chrome-2023-08-24-16-34-34_V47wYsJL">
            <a:hlinkClick r:id="" action="ppaction://media"/>
            <a:extLst>
              <a:ext uri="{FF2B5EF4-FFF2-40B4-BE49-F238E27FC236}">
                <a16:creationId xmlns:a16="http://schemas.microsoft.com/office/drawing/2014/main" id="{0270C654-A637-EA55-84B8-8B1BC6A9EA3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9440" y="1447924"/>
            <a:ext cx="7223368" cy="4372462"/>
          </a:xfrm>
          <a:prstGeom prst="rect">
            <a:avLst/>
          </a:prstGeom>
        </p:spPr>
      </p:pic>
    </p:spTree>
    <p:extLst>
      <p:ext uri="{BB962C8B-B14F-4D97-AF65-F5344CB8AC3E}">
        <p14:creationId xmlns:p14="http://schemas.microsoft.com/office/powerpoint/2010/main" val="51255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ECCE79-F851-850E-41B9-F2BA15AA0429}"/>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Thank You</a:t>
            </a:r>
          </a:p>
        </p:txBody>
      </p:sp>
      <p:sp>
        <p:nvSpPr>
          <p:cNvPr id="17" name="Oval 16">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106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1276183-417B-5212-75AE-08AC16B70045}"/>
              </a:ext>
            </a:extLst>
          </p:cNvPr>
          <p:cNvSpPr>
            <a:spLocks noGrp="1"/>
          </p:cNvSpPr>
          <p:nvPr>
            <p:ph type="title"/>
          </p:nvPr>
        </p:nvSpPr>
        <p:spPr>
          <a:xfrm>
            <a:off x="686834" y="1153572"/>
            <a:ext cx="3200400" cy="4461163"/>
          </a:xfrm>
        </p:spPr>
        <p:txBody>
          <a:bodyPr>
            <a:normAutofit/>
          </a:bodyPr>
          <a:lstStyle/>
          <a:p>
            <a:r>
              <a:rPr lang="en-US">
                <a:solidFill>
                  <a:srgbClr val="FFFFFF"/>
                </a:solidFill>
              </a:rPr>
              <a:t>Introduction</a:t>
            </a:r>
          </a:p>
        </p:txBody>
      </p:sp>
      <p:sp>
        <p:nvSpPr>
          <p:cNvPr id="3" name="Content Placeholder 2">
            <a:extLst>
              <a:ext uri="{FF2B5EF4-FFF2-40B4-BE49-F238E27FC236}">
                <a16:creationId xmlns:a16="http://schemas.microsoft.com/office/drawing/2014/main" id="{05BDE508-94F7-C731-117E-843D47C76440}"/>
              </a:ext>
            </a:extLst>
          </p:cNvPr>
          <p:cNvSpPr>
            <a:spLocks noGrp="1"/>
          </p:cNvSpPr>
          <p:nvPr>
            <p:ph idx="1"/>
          </p:nvPr>
        </p:nvSpPr>
        <p:spPr>
          <a:xfrm>
            <a:off x="4447308" y="591344"/>
            <a:ext cx="6906491" cy="5585619"/>
          </a:xfrm>
        </p:spPr>
        <p:txBody>
          <a:bodyPr lIns="109728" tIns="109728" rIns="109728" bIns="91440" anchor="ctr">
            <a:normAutofit/>
          </a:bodyPr>
          <a:lstStyle/>
          <a:p>
            <a:r>
              <a:rPr lang="en-US" sz="1600" dirty="0">
                <a:latin typeface="Calibri"/>
                <a:ea typeface="Verdana"/>
                <a:cs typeface="Calibri"/>
              </a:rPr>
              <a:t>This project is about training a machine learning classifier model that would tell whether a company with certain traits will go bankrupt or not.</a:t>
            </a:r>
          </a:p>
          <a:p>
            <a:r>
              <a:rPr lang="en-US" sz="1600" dirty="0">
                <a:latin typeface="Calibri"/>
                <a:ea typeface="Verdana"/>
                <a:cs typeface="Calibri"/>
              </a:rPr>
              <a:t>The target is to understand different variables present in the dataset, clean the data, and understand the correlation each variable has with the target variable. This will come under the Exploratory Data Analysis or EDA part.</a:t>
            </a:r>
          </a:p>
          <a:p>
            <a:r>
              <a:rPr lang="en-US" sz="1600" dirty="0">
                <a:latin typeface="Calibri"/>
                <a:ea typeface="Verdana"/>
                <a:cs typeface="Calibri"/>
              </a:rPr>
              <a:t>The next step is to train various models with a proper validation method for each model.</a:t>
            </a:r>
          </a:p>
          <a:p>
            <a:r>
              <a:rPr lang="en-US" sz="1600" dirty="0">
                <a:latin typeface="Calibri"/>
                <a:ea typeface="Verdana"/>
                <a:cs typeface="Calibri"/>
              </a:rPr>
              <a:t>Once the models are trained the final step will be to deploy a website where the model will give live predictions on new input data.</a:t>
            </a:r>
          </a:p>
          <a:p>
            <a:pPr marL="0" indent="0">
              <a:buNone/>
            </a:pPr>
            <a:endParaRPr lang="en-US" sz="1600" dirty="0">
              <a:latin typeface="Calibri"/>
              <a:ea typeface="Verdana"/>
              <a:cs typeface="Calibri"/>
            </a:endParaRPr>
          </a:p>
          <a:p>
            <a:pPr marL="0" indent="0">
              <a:buNone/>
            </a:pPr>
            <a:r>
              <a:rPr lang="en-US" sz="1600" dirty="0">
                <a:latin typeface="Calibri"/>
                <a:ea typeface="Verdana"/>
                <a:cs typeface="Calibri"/>
              </a:rPr>
              <a:t>Here, the main goal is to find out whether company will go bankrupt or not with the help of certain parameters pertaining to the company. We have the data of these parameters from 250 companies and their bankruptcy state. Using this data the models will be trained so that they can predict whether a new company will go bankrupt or not.</a:t>
            </a:r>
          </a:p>
          <a:p>
            <a:endParaRPr lang="en-US" sz="1500"/>
          </a:p>
          <a:p>
            <a:endParaRPr lang="en-US" sz="150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9678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48239"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19910"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229605"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785759"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568884"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C8BA66-3902-557E-EF80-EB0A4AFD9E85}"/>
              </a:ext>
            </a:extLst>
          </p:cNvPr>
          <p:cNvSpPr>
            <a:spLocks noGrp="1"/>
          </p:cNvSpPr>
          <p:nvPr>
            <p:ph type="title"/>
          </p:nvPr>
        </p:nvSpPr>
        <p:spPr>
          <a:xfrm>
            <a:off x="848476" y="3495929"/>
            <a:ext cx="6589707" cy="1228501"/>
          </a:xfrm>
        </p:spPr>
        <p:txBody>
          <a:bodyPr vert="horz" lIns="91440" tIns="45720" rIns="91440" bIns="45720" rtlCol="0" anchor="b">
            <a:normAutofit/>
          </a:bodyPr>
          <a:lstStyle/>
          <a:p>
            <a:r>
              <a:rPr lang="en-US" sz="6000" kern="1200">
                <a:solidFill>
                  <a:srgbClr val="FFFFFF"/>
                </a:solidFill>
                <a:latin typeface="+mj-lt"/>
                <a:ea typeface="+mj-ea"/>
                <a:cs typeface="+mj-cs"/>
              </a:rPr>
              <a:t>Part 1 - EDA</a:t>
            </a:r>
          </a:p>
        </p:txBody>
      </p:sp>
      <p:sp>
        <p:nvSpPr>
          <p:cNvPr id="25" name="Freeform: Shape 24">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49"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518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0FECB8-35B5-8993-1666-E28B8965AB54}"/>
              </a:ext>
            </a:extLst>
          </p:cNvPr>
          <p:cNvSpPr>
            <a:spLocks noGrp="1"/>
          </p:cNvSpPr>
          <p:nvPr>
            <p:ph type="title"/>
          </p:nvPr>
        </p:nvSpPr>
        <p:spPr>
          <a:xfrm>
            <a:off x="686834" y="1153572"/>
            <a:ext cx="3200400" cy="4461163"/>
          </a:xfrm>
        </p:spPr>
        <p:txBody>
          <a:bodyPr>
            <a:normAutofit/>
          </a:bodyPr>
          <a:lstStyle/>
          <a:p>
            <a:r>
              <a:rPr lang="en-US">
                <a:solidFill>
                  <a:srgbClr val="FFFFFF"/>
                </a:solidFill>
              </a:rPr>
              <a:t>Exploratory Data Analysis - EDA</a:t>
            </a:r>
          </a:p>
        </p:txBody>
      </p:sp>
      <p:sp>
        <p:nvSpPr>
          <p:cNvPr id="3" name="Content Placeholder 2">
            <a:extLst>
              <a:ext uri="{FF2B5EF4-FFF2-40B4-BE49-F238E27FC236}">
                <a16:creationId xmlns:a16="http://schemas.microsoft.com/office/drawing/2014/main" id="{92387E34-B17F-1838-99C6-CFE7658D1441}"/>
              </a:ext>
            </a:extLst>
          </p:cNvPr>
          <p:cNvSpPr>
            <a:spLocks noGrp="1"/>
          </p:cNvSpPr>
          <p:nvPr>
            <p:ph idx="1"/>
          </p:nvPr>
        </p:nvSpPr>
        <p:spPr>
          <a:xfrm>
            <a:off x="4447308" y="591344"/>
            <a:ext cx="6906491" cy="5585619"/>
          </a:xfrm>
        </p:spPr>
        <p:txBody>
          <a:bodyPr lIns="109728" tIns="109728" rIns="109728" bIns="91440" anchor="ctr">
            <a:normAutofit/>
          </a:bodyPr>
          <a:lstStyle/>
          <a:p>
            <a:r>
              <a:rPr lang="en-US" sz="1600" dirty="0">
                <a:latin typeface="Calibri"/>
                <a:cs typeface="Calibri"/>
              </a:rPr>
              <a:t>The EDA part consists of understanding the data, finding missing values, correlations, presence of outliers in the data.</a:t>
            </a:r>
          </a:p>
          <a:p>
            <a:r>
              <a:rPr lang="en-US" sz="1600" dirty="0">
                <a:latin typeface="Calibri"/>
                <a:cs typeface="Calibri"/>
              </a:rPr>
              <a:t>So, the variables present in the dataset are:</a:t>
            </a:r>
          </a:p>
          <a:p>
            <a:pPr lvl="1"/>
            <a:r>
              <a:rPr lang="en-US" sz="1600" dirty="0">
                <a:latin typeface="Calibri"/>
                <a:cs typeface="Calibri"/>
              </a:rPr>
              <a:t>Industrial Risk - a negative parameter. The more it is the more risk the company faces.</a:t>
            </a:r>
          </a:p>
          <a:p>
            <a:pPr lvl="1"/>
            <a:r>
              <a:rPr lang="en-US" sz="1600" dirty="0">
                <a:latin typeface="Calibri"/>
                <a:cs typeface="Calibri"/>
              </a:rPr>
              <a:t>Management Risk - a negative parameter. </a:t>
            </a:r>
            <a:r>
              <a:rPr lang="en-US" sz="1600" dirty="0">
                <a:latin typeface="Calibri"/>
                <a:ea typeface="+mn-lt"/>
                <a:cs typeface="+mn-lt"/>
              </a:rPr>
              <a:t>The more it is the more risk the company faces.</a:t>
            </a:r>
          </a:p>
          <a:p>
            <a:pPr lvl="1"/>
            <a:r>
              <a:rPr lang="en-US" sz="1600" dirty="0">
                <a:latin typeface="Calibri"/>
                <a:cs typeface="Calibri"/>
              </a:rPr>
              <a:t>Financial Flexibility - a positive parameter. The more it is the less risk the company faces.</a:t>
            </a:r>
          </a:p>
          <a:p>
            <a:pPr lvl="1"/>
            <a:r>
              <a:rPr lang="en-US" sz="1600" dirty="0">
                <a:latin typeface="Calibri"/>
                <a:cs typeface="Calibri"/>
              </a:rPr>
              <a:t>Credibility - </a:t>
            </a:r>
            <a:r>
              <a:rPr lang="en-US" sz="1600" dirty="0">
                <a:latin typeface="Calibri"/>
                <a:ea typeface="+mn-lt"/>
                <a:cs typeface="+mn-lt"/>
              </a:rPr>
              <a:t>a positive parameter. The more it is the less risk the company faces.</a:t>
            </a:r>
          </a:p>
          <a:p>
            <a:pPr lvl="1"/>
            <a:r>
              <a:rPr lang="en-US" sz="1600" dirty="0">
                <a:latin typeface="Calibri"/>
                <a:cs typeface="Calibri"/>
              </a:rPr>
              <a:t>Competitiveness - </a:t>
            </a:r>
            <a:r>
              <a:rPr lang="en-US" sz="1600" dirty="0">
                <a:latin typeface="Calibri"/>
                <a:ea typeface="+mn-lt"/>
                <a:cs typeface="+mn-lt"/>
              </a:rPr>
              <a:t>a positive parameter. The more it is the less risk the company faces.</a:t>
            </a:r>
          </a:p>
          <a:p>
            <a:pPr lvl="1"/>
            <a:r>
              <a:rPr lang="en-US" sz="1600" dirty="0">
                <a:latin typeface="Calibri"/>
                <a:cs typeface="Calibri"/>
              </a:rPr>
              <a:t>Operating risk - </a:t>
            </a:r>
            <a:r>
              <a:rPr lang="en-US" sz="1600" dirty="0">
                <a:latin typeface="Calibri"/>
                <a:ea typeface="+mn-lt"/>
                <a:cs typeface="+mn-lt"/>
              </a:rPr>
              <a:t>a negative parameter. The more it is the more risk the company faces.</a:t>
            </a:r>
          </a:p>
          <a:p>
            <a:r>
              <a:rPr lang="en-US" sz="1600" dirty="0">
                <a:latin typeface="Calibri"/>
                <a:ea typeface="+mn-lt"/>
                <a:cs typeface="+mn-lt"/>
              </a:rPr>
              <a:t>Next is to check for null values and data type errors. And there are no null values and no data type errors in the data.</a:t>
            </a:r>
          </a:p>
          <a:p>
            <a:r>
              <a:rPr lang="en-US" sz="1600" dirty="0">
                <a:latin typeface="Calibri"/>
                <a:ea typeface="+mn-lt"/>
                <a:cs typeface="+mn-lt"/>
              </a:rPr>
              <a:t>The Class column which is a categorical one with values 'bankruptcy' and 'non-bankruptcy' is encoded into 0 and 1 respectively for the two classes.</a:t>
            </a:r>
          </a:p>
          <a:p>
            <a:endParaRPr lang="en-US" sz="1000">
              <a:ea typeface="+mn-lt"/>
              <a:cs typeface="+mn-lt"/>
            </a:endParaRP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DCA8E4E-20BB-972D-9CCE-5967EB26B80F}"/>
              </a:ext>
            </a:extLst>
          </p:cNvPr>
          <p:cNvSpPr txBox="1"/>
          <p:nvPr/>
        </p:nvSpPr>
        <p:spPr>
          <a:xfrm>
            <a:off x="8828942" y="6044711"/>
            <a:ext cx="2991826" cy="4151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B4F8BC74-7B5F-FAB9-1033-80733FCCBA3C}"/>
              </a:ext>
            </a:extLst>
          </p:cNvPr>
          <p:cNvSpPr txBox="1"/>
          <p:nvPr/>
        </p:nvSpPr>
        <p:spPr>
          <a:xfrm>
            <a:off x="9341826" y="6227884"/>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E687EF89-92BF-0B6B-4392-66B2181A069E}"/>
              </a:ext>
            </a:extLst>
          </p:cNvPr>
          <p:cNvSpPr txBox="1"/>
          <p:nvPr/>
        </p:nvSpPr>
        <p:spPr>
          <a:xfrm>
            <a:off x="8853365" y="5934807"/>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C7B1E662-7732-987D-92EB-520AD9EE3A94}"/>
              </a:ext>
            </a:extLst>
          </p:cNvPr>
          <p:cNvSpPr txBox="1"/>
          <p:nvPr/>
        </p:nvSpPr>
        <p:spPr>
          <a:xfrm>
            <a:off x="8657980" y="5873750"/>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B4684EDE-D5E3-A3F7-B390-DE747348F00A}"/>
              </a:ext>
            </a:extLst>
          </p:cNvPr>
          <p:cNvSpPr txBox="1"/>
          <p:nvPr/>
        </p:nvSpPr>
        <p:spPr>
          <a:xfrm>
            <a:off x="8523654" y="5959230"/>
            <a:ext cx="3480288" cy="7449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1304629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B6BF5-17C0-E60F-2742-520E8453EE47}"/>
              </a:ext>
            </a:extLst>
          </p:cNvPr>
          <p:cNvSpPr>
            <a:spLocks noGrp="1"/>
          </p:cNvSpPr>
          <p:nvPr>
            <p:ph type="title"/>
          </p:nvPr>
        </p:nvSpPr>
        <p:spPr>
          <a:xfrm>
            <a:off x="838200" y="365125"/>
            <a:ext cx="10515600" cy="993410"/>
          </a:xfrm>
        </p:spPr>
        <p:txBody>
          <a:bodyPr/>
          <a:lstStyle/>
          <a:p>
            <a:r>
              <a:rPr lang="en-US" dirty="0"/>
              <a:t>EDA Continued - Correlations</a:t>
            </a:r>
          </a:p>
        </p:txBody>
      </p:sp>
      <p:sp>
        <p:nvSpPr>
          <p:cNvPr id="3" name="Content Placeholder 2">
            <a:extLst>
              <a:ext uri="{FF2B5EF4-FFF2-40B4-BE49-F238E27FC236}">
                <a16:creationId xmlns:a16="http://schemas.microsoft.com/office/drawing/2014/main" id="{EF4348D0-F2D3-A02F-3245-E82B7BD03F4F}"/>
              </a:ext>
            </a:extLst>
          </p:cNvPr>
          <p:cNvSpPr>
            <a:spLocks noGrp="1"/>
          </p:cNvSpPr>
          <p:nvPr>
            <p:ph idx="1"/>
          </p:nvPr>
        </p:nvSpPr>
        <p:spPr>
          <a:xfrm>
            <a:off x="838200" y="1425087"/>
            <a:ext cx="10515600" cy="4260280"/>
          </a:xfrm>
        </p:spPr>
        <p:txBody>
          <a:bodyPr lIns="109728" tIns="109728" rIns="109728" bIns="91440" anchor="t"/>
          <a:lstStyle/>
          <a:p>
            <a:r>
              <a:rPr lang="en-US" sz="1600" dirty="0">
                <a:latin typeface="Calibri"/>
                <a:cs typeface="Calibri"/>
              </a:rPr>
              <a:t>After the encoding is done, the next step would be to check for correlations. In these correlations the variables Financial Flexibility, Credibility, and Competitiveness are found to have positive and high correlation with the Class.</a:t>
            </a:r>
            <a:endParaRPr lang="en-US" sz="1600">
              <a:latin typeface="Calibri"/>
              <a:cs typeface="Calibri"/>
            </a:endParaRPr>
          </a:p>
          <a:p>
            <a:r>
              <a:rPr lang="en-US" sz="1600" dirty="0">
                <a:latin typeface="Calibri"/>
                <a:cs typeface="Calibri"/>
              </a:rPr>
              <a:t>And the variables Industrial Risk, Management Risk, and Operating Risk have negative correlations with the Class.</a:t>
            </a:r>
          </a:p>
        </p:txBody>
      </p:sp>
      <p:pic>
        <p:nvPicPr>
          <p:cNvPr id="4" name="Picture 3" descr="A table of numbers and symbols&#10;&#10;Description automatically generated">
            <a:extLst>
              <a:ext uri="{FF2B5EF4-FFF2-40B4-BE49-F238E27FC236}">
                <a16:creationId xmlns:a16="http://schemas.microsoft.com/office/drawing/2014/main" id="{32AFE3F9-83A2-7497-6913-3460BC5ACD7E}"/>
              </a:ext>
            </a:extLst>
          </p:cNvPr>
          <p:cNvPicPr>
            <a:picLocks noChangeAspect="1"/>
          </p:cNvPicPr>
          <p:nvPr/>
        </p:nvPicPr>
        <p:blipFill>
          <a:blip r:embed="rId2"/>
          <a:stretch>
            <a:fillRect/>
          </a:stretch>
        </p:blipFill>
        <p:spPr>
          <a:xfrm>
            <a:off x="1161245" y="2834808"/>
            <a:ext cx="10105620" cy="27338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67621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A2321-F21C-CDA5-6981-B36F04DD7C1E}"/>
              </a:ext>
            </a:extLst>
          </p:cNvPr>
          <p:cNvSpPr>
            <a:spLocks noGrp="1"/>
          </p:cNvSpPr>
          <p:nvPr>
            <p:ph type="title"/>
          </p:nvPr>
        </p:nvSpPr>
        <p:spPr/>
        <p:txBody>
          <a:bodyPr/>
          <a:lstStyle/>
          <a:p>
            <a:r>
              <a:rPr lang="en-US" dirty="0"/>
              <a:t>EDA Continued – Outliers and Distribution</a:t>
            </a:r>
          </a:p>
        </p:txBody>
      </p:sp>
      <p:sp>
        <p:nvSpPr>
          <p:cNvPr id="3" name="Content Placeholder 2">
            <a:extLst>
              <a:ext uri="{FF2B5EF4-FFF2-40B4-BE49-F238E27FC236}">
                <a16:creationId xmlns:a16="http://schemas.microsoft.com/office/drawing/2014/main" id="{42C380B1-0093-372B-C96E-6FEC7FB0A03F}"/>
              </a:ext>
            </a:extLst>
          </p:cNvPr>
          <p:cNvSpPr>
            <a:spLocks noGrp="1"/>
          </p:cNvSpPr>
          <p:nvPr>
            <p:ph idx="1"/>
          </p:nvPr>
        </p:nvSpPr>
        <p:spPr/>
        <p:txBody>
          <a:bodyPr lIns="109728" tIns="109728" rIns="109728" bIns="91440" anchor="t"/>
          <a:lstStyle/>
          <a:p>
            <a:r>
              <a:rPr lang="en-US" sz="1600" dirty="0">
                <a:latin typeface="Calibri"/>
                <a:cs typeface="Calibri"/>
              </a:rPr>
              <a:t>From the box plots we found that the data does not have any outliers.</a:t>
            </a:r>
          </a:p>
          <a:p>
            <a:r>
              <a:rPr lang="en-US" sz="1600" dirty="0">
                <a:latin typeface="Calibri"/>
                <a:cs typeface="Calibri"/>
              </a:rPr>
              <a:t>As for the distribution all the data is distributed among 3 values which are 0 for low magnitude, 0.5 for medium magnitude, and 1 for high magnitude for all the independent variables.</a:t>
            </a:r>
          </a:p>
        </p:txBody>
      </p:sp>
      <p:pic>
        <p:nvPicPr>
          <p:cNvPr id="4" name="Picture 3">
            <a:extLst>
              <a:ext uri="{FF2B5EF4-FFF2-40B4-BE49-F238E27FC236}">
                <a16:creationId xmlns:a16="http://schemas.microsoft.com/office/drawing/2014/main" id="{ACCA2156-200E-7A97-418E-4BC922BDBFC7}"/>
              </a:ext>
            </a:extLst>
          </p:cNvPr>
          <p:cNvPicPr>
            <a:picLocks noChangeAspect="1"/>
          </p:cNvPicPr>
          <p:nvPr/>
        </p:nvPicPr>
        <p:blipFill>
          <a:blip r:embed="rId2"/>
          <a:stretch>
            <a:fillRect/>
          </a:stretch>
        </p:blipFill>
        <p:spPr>
          <a:xfrm>
            <a:off x="1118315" y="3079141"/>
            <a:ext cx="5383369" cy="3264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descr="A group of blue bars&#10;&#10;Description automatically generated">
            <a:extLst>
              <a:ext uri="{FF2B5EF4-FFF2-40B4-BE49-F238E27FC236}">
                <a16:creationId xmlns:a16="http://schemas.microsoft.com/office/drawing/2014/main" id="{F3FFF36B-28E2-8F8E-AA10-2D0ADABBCE09}"/>
              </a:ext>
            </a:extLst>
          </p:cNvPr>
          <p:cNvPicPr>
            <a:picLocks noChangeAspect="1"/>
          </p:cNvPicPr>
          <p:nvPr/>
        </p:nvPicPr>
        <p:blipFill>
          <a:blip r:embed="rId3"/>
          <a:stretch>
            <a:fillRect/>
          </a:stretch>
        </p:blipFill>
        <p:spPr>
          <a:xfrm>
            <a:off x="6785019" y="3039272"/>
            <a:ext cx="4836016" cy="32586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67680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B1F5-3AC1-3732-2EF6-637B6EA0FE91}"/>
              </a:ext>
            </a:extLst>
          </p:cNvPr>
          <p:cNvSpPr>
            <a:spLocks noGrp="1"/>
          </p:cNvSpPr>
          <p:nvPr>
            <p:ph type="title"/>
          </p:nvPr>
        </p:nvSpPr>
        <p:spPr>
          <a:xfrm>
            <a:off x="698679" y="225604"/>
            <a:ext cx="10515600" cy="1325563"/>
          </a:xfrm>
        </p:spPr>
        <p:txBody>
          <a:bodyPr/>
          <a:lstStyle/>
          <a:p>
            <a:r>
              <a:rPr lang="en-US" dirty="0"/>
              <a:t>EDA Continued – Cross Tables</a:t>
            </a:r>
          </a:p>
        </p:txBody>
      </p:sp>
      <p:sp>
        <p:nvSpPr>
          <p:cNvPr id="3" name="Content Placeholder 2">
            <a:extLst>
              <a:ext uri="{FF2B5EF4-FFF2-40B4-BE49-F238E27FC236}">
                <a16:creationId xmlns:a16="http://schemas.microsoft.com/office/drawing/2014/main" id="{566823A4-CA65-6D88-61FF-19AA7435293C}"/>
              </a:ext>
            </a:extLst>
          </p:cNvPr>
          <p:cNvSpPr>
            <a:spLocks noGrp="1"/>
          </p:cNvSpPr>
          <p:nvPr>
            <p:ph idx="1"/>
          </p:nvPr>
        </p:nvSpPr>
        <p:spPr>
          <a:xfrm>
            <a:off x="838200" y="1256808"/>
            <a:ext cx="10515600" cy="1198109"/>
          </a:xfrm>
        </p:spPr>
        <p:txBody>
          <a:bodyPr lIns="109728" tIns="109728" rIns="109728" bIns="91440" anchor="t"/>
          <a:lstStyle/>
          <a:p>
            <a:r>
              <a:rPr lang="en-US" sz="1600" dirty="0">
                <a:latin typeface="Calibri"/>
                <a:cs typeface="Calibri"/>
              </a:rPr>
              <a:t>The cross tabs are used for understanding how each independent variable is impacting the target variable.</a:t>
            </a:r>
            <a:endParaRPr lang="en-US" sz="1600">
              <a:latin typeface="Calibri"/>
              <a:cs typeface="Calibri"/>
            </a:endParaRPr>
          </a:p>
          <a:p>
            <a:r>
              <a:rPr lang="en-US" sz="1600" dirty="0">
                <a:latin typeface="Calibri"/>
                <a:cs typeface="Calibri"/>
              </a:rPr>
              <a:t>We found that when the three positive variables have a value of 1 there is a high chance the company will not go bankrupt and vice versa.</a:t>
            </a:r>
            <a:endParaRPr lang="en-US" sz="1600">
              <a:latin typeface="Calibri"/>
              <a:cs typeface="Calibri"/>
            </a:endParaRPr>
          </a:p>
        </p:txBody>
      </p:sp>
      <p:pic>
        <p:nvPicPr>
          <p:cNvPr id="4" name="Picture 3" descr="A group of blue and orange bars&#10;&#10;Description automatically generated">
            <a:extLst>
              <a:ext uri="{FF2B5EF4-FFF2-40B4-BE49-F238E27FC236}">
                <a16:creationId xmlns:a16="http://schemas.microsoft.com/office/drawing/2014/main" id="{613C3906-F603-349C-D781-1F18DC9D8E6E}"/>
              </a:ext>
            </a:extLst>
          </p:cNvPr>
          <p:cNvPicPr>
            <a:picLocks noChangeAspect="1"/>
          </p:cNvPicPr>
          <p:nvPr/>
        </p:nvPicPr>
        <p:blipFill>
          <a:blip r:embed="rId2"/>
          <a:stretch>
            <a:fillRect/>
          </a:stretch>
        </p:blipFill>
        <p:spPr>
          <a:xfrm>
            <a:off x="903668" y="2598020"/>
            <a:ext cx="10513451" cy="406601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53764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48239"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19910"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229605"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785759"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568884"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DC2621-D051-C940-E11D-E9239B39A100}"/>
              </a:ext>
            </a:extLst>
          </p:cNvPr>
          <p:cNvSpPr>
            <a:spLocks noGrp="1"/>
          </p:cNvSpPr>
          <p:nvPr>
            <p:ph type="title"/>
          </p:nvPr>
        </p:nvSpPr>
        <p:spPr>
          <a:xfrm>
            <a:off x="-704418" y="2951742"/>
            <a:ext cx="8049312" cy="2387600"/>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Part 2 – </a:t>
            </a:r>
            <a:br>
              <a:rPr lang="en-US" sz="6000" dirty="0">
                <a:solidFill>
                  <a:srgbClr val="FFFFFF"/>
                </a:solidFill>
              </a:rPr>
            </a:br>
            <a:r>
              <a:rPr lang="en-US" sz="6000" kern="1200">
                <a:solidFill>
                  <a:srgbClr val="FFFFFF"/>
                </a:solidFill>
                <a:latin typeface="+mj-lt"/>
                <a:ea typeface="+mj-ea"/>
                <a:cs typeface="+mj-cs"/>
              </a:rPr>
              <a:t>Model Building</a:t>
            </a:r>
            <a:endParaRPr lang="en-US">
              <a:ea typeface="+mj-ea"/>
              <a:cs typeface="+mj-cs"/>
            </a:endParaRPr>
          </a:p>
        </p:txBody>
      </p:sp>
      <p:sp>
        <p:nvSpPr>
          <p:cNvPr id="25" name="Freeform: Shape 24">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49"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698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F52666-5BB1-5448-9F84-37C66F564758}"/>
              </a:ext>
            </a:extLst>
          </p:cNvPr>
          <p:cNvSpPr>
            <a:spLocks noGrp="1"/>
          </p:cNvSpPr>
          <p:nvPr>
            <p:ph type="title"/>
          </p:nvPr>
        </p:nvSpPr>
        <p:spPr>
          <a:xfrm>
            <a:off x="686834" y="1153572"/>
            <a:ext cx="3200400" cy="4461163"/>
          </a:xfrm>
        </p:spPr>
        <p:txBody>
          <a:bodyPr>
            <a:normAutofit/>
          </a:bodyPr>
          <a:lstStyle/>
          <a:p>
            <a:r>
              <a:rPr lang="en-US">
                <a:solidFill>
                  <a:srgbClr val="FFFFFF"/>
                </a:solidFill>
              </a:rPr>
              <a:t>Different Models Trained</a:t>
            </a:r>
          </a:p>
        </p:txBody>
      </p:sp>
      <p:sp>
        <p:nvSpPr>
          <p:cNvPr id="5" name="Content Placeholder 4">
            <a:extLst>
              <a:ext uri="{FF2B5EF4-FFF2-40B4-BE49-F238E27FC236}">
                <a16:creationId xmlns:a16="http://schemas.microsoft.com/office/drawing/2014/main" id="{46CB781A-45FA-ED60-F3FA-CAAD614161D9}"/>
              </a:ext>
            </a:extLst>
          </p:cNvPr>
          <p:cNvSpPr>
            <a:spLocks noGrp="1"/>
          </p:cNvSpPr>
          <p:nvPr>
            <p:ph idx="1"/>
          </p:nvPr>
        </p:nvSpPr>
        <p:spPr>
          <a:xfrm>
            <a:off x="4447308" y="591344"/>
            <a:ext cx="6906491" cy="5585619"/>
          </a:xfrm>
        </p:spPr>
        <p:txBody>
          <a:bodyPr lIns="109728" tIns="109728" rIns="109728" bIns="91440" anchor="ctr">
            <a:normAutofit/>
          </a:bodyPr>
          <a:lstStyle/>
          <a:p>
            <a:r>
              <a:rPr lang="en-US" sz="1600" dirty="0">
                <a:latin typeface="Calibri"/>
                <a:cs typeface="Segoe UI"/>
              </a:rPr>
              <a:t>These are the different models that are trained for making predictions.</a:t>
            </a:r>
            <a:endParaRPr lang="en-US" sz="1600">
              <a:latin typeface="Calibri"/>
              <a:cs typeface="Segoe UI"/>
            </a:endParaRPr>
          </a:p>
          <a:p>
            <a:r>
              <a:rPr lang="en-US" sz="1600" dirty="0">
                <a:latin typeface="Calibri"/>
                <a:cs typeface="Arial"/>
              </a:rPr>
              <a:t>Equation or Parameter based models</a:t>
            </a:r>
          </a:p>
          <a:p>
            <a:pPr lvl="1"/>
            <a:r>
              <a:rPr lang="en-US" sz="1600" dirty="0">
                <a:latin typeface="Calibri"/>
                <a:cs typeface="Arial"/>
              </a:rPr>
              <a:t>Logistic Regression </a:t>
            </a:r>
          </a:p>
          <a:p>
            <a:r>
              <a:rPr lang="en-US" sz="1600" dirty="0">
                <a:latin typeface="Calibri"/>
                <a:cs typeface="Arial"/>
              </a:rPr>
              <a:t>Non – Parametric models</a:t>
            </a:r>
          </a:p>
          <a:p>
            <a:pPr lvl="1"/>
            <a:r>
              <a:rPr lang="en-US" sz="1600" dirty="0">
                <a:latin typeface="Calibri"/>
                <a:cs typeface="Arial"/>
              </a:rPr>
              <a:t>Decision tree Classification</a:t>
            </a:r>
          </a:p>
          <a:p>
            <a:pPr lvl="1"/>
            <a:r>
              <a:rPr lang="en-US" sz="1600" dirty="0">
                <a:latin typeface="Calibri"/>
                <a:cs typeface="Arial"/>
              </a:rPr>
              <a:t>Random forest </a:t>
            </a:r>
            <a:r>
              <a:rPr lang="en-US" sz="1600" dirty="0">
                <a:latin typeface="Calibri"/>
                <a:ea typeface="+mn-lt"/>
                <a:cs typeface="+mn-lt"/>
              </a:rPr>
              <a:t>Classification</a:t>
            </a:r>
          </a:p>
          <a:p>
            <a:pPr lvl="1"/>
            <a:r>
              <a:rPr lang="en-US" sz="1600" dirty="0">
                <a:latin typeface="Calibri"/>
                <a:cs typeface="Arial"/>
              </a:rPr>
              <a:t>K Nearest Neighbors </a:t>
            </a:r>
            <a:r>
              <a:rPr lang="en-US" sz="1600" dirty="0">
                <a:latin typeface="Calibri"/>
                <a:ea typeface="+mn-lt"/>
                <a:cs typeface="+mn-lt"/>
              </a:rPr>
              <a:t>Classification</a:t>
            </a:r>
          </a:p>
          <a:p>
            <a:pPr lvl="1"/>
            <a:r>
              <a:rPr lang="en-US" sz="1600" dirty="0">
                <a:latin typeface="Calibri"/>
                <a:cs typeface="Arial"/>
              </a:rPr>
              <a:t>Support Vector </a:t>
            </a:r>
            <a:r>
              <a:rPr lang="en-US" sz="1600" dirty="0">
                <a:latin typeface="Calibri"/>
                <a:ea typeface="+mn-lt"/>
                <a:cs typeface="+mn-lt"/>
              </a:rPr>
              <a:t>Classification – with linear, poly and </a:t>
            </a:r>
            <a:r>
              <a:rPr lang="en-US" sz="1600" err="1">
                <a:latin typeface="Calibri"/>
                <a:ea typeface="+mn-lt"/>
                <a:cs typeface="+mn-lt"/>
              </a:rPr>
              <a:t>rbf</a:t>
            </a:r>
            <a:r>
              <a:rPr lang="en-US" sz="1600" dirty="0">
                <a:latin typeface="Calibri"/>
                <a:ea typeface="+mn-lt"/>
                <a:cs typeface="+mn-lt"/>
              </a:rPr>
              <a:t> kernels</a:t>
            </a:r>
          </a:p>
          <a:p>
            <a:pPr lvl="1"/>
            <a:r>
              <a:rPr lang="en-US" sz="1600" dirty="0">
                <a:latin typeface="Calibri"/>
                <a:cs typeface="Arial"/>
              </a:rPr>
              <a:t>Bagging ensemble </a:t>
            </a:r>
            <a:r>
              <a:rPr lang="en-US" sz="1600" dirty="0">
                <a:latin typeface="Calibri"/>
                <a:ea typeface="+mn-lt"/>
                <a:cs typeface="+mn-lt"/>
              </a:rPr>
              <a:t>Classification</a:t>
            </a:r>
          </a:p>
          <a:p>
            <a:pPr lvl="1"/>
            <a:r>
              <a:rPr lang="en-US" sz="1600" dirty="0">
                <a:latin typeface="Calibri"/>
                <a:cs typeface="Arial"/>
              </a:rPr>
              <a:t>AdaBoost ensemble </a:t>
            </a:r>
            <a:r>
              <a:rPr lang="en-US" sz="1600" dirty="0">
                <a:latin typeface="Calibri"/>
                <a:ea typeface="+mn-lt"/>
                <a:cs typeface="+mn-lt"/>
              </a:rPr>
              <a:t>Classification</a:t>
            </a:r>
          </a:p>
          <a:p>
            <a:pPr lvl="1"/>
            <a:r>
              <a:rPr lang="en-US" sz="1600" dirty="0">
                <a:latin typeface="Calibri"/>
                <a:cs typeface="Arial"/>
              </a:rPr>
              <a:t>Gradient Boost </a:t>
            </a:r>
            <a:r>
              <a:rPr lang="en-US" sz="1600" dirty="0">
                <a:latin typeface="Calibri"/>
                <a:ea typeface="+mn-lt"/>
                <a:cs typeface="+mn-lt"/>
              </a:rPr>
              <a:t>Classification</a:t>
            </a:r>
          </a:p>
          <a:p>
            <a:pPr lvl="1"/>
            <a:r>
              <a:rPr lang="en-US" sz="1600" dirty="0">
                <a:latin typeface="Calibri"/>
                <a:cs typeface="Arial"/>
              </a:rPr>
              <a:t>Stacking ensemble </a:t>
            </a:r>
            <a:r>
              <a:rPr lang="en-US" sz="1600" dirty="0">
                <a:latin typeface="Calibri"/>
                <a:ea typeface="+mn-lt"/>
                <a:cs typeface="+mn-lt"/>
              </a:rPr>
              <a:t>Classification</a:t>
            </a:r>
          </a:p>
          <a:p>
            <a:r>
              <a:rPr lang="en-US" sz="1600" dirty="0">
                <a:latin typeface="Calibri"/>
                <a:cs typeface="Arial"/>
              </a:rPr>
              <a:t>Artificial Neural Networks</a:t>
            </a:r>
            <a:endParaRPr lang="en-US" sz="1600" dirty="0">
              <a:latin typeface="Calibri"/>
            </a:endParaRP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9952283"/>
      </p:ext>
    </p:extLst>
  </p:cSld>
  <p:clrMapOvr>
    <a:masterClrMapping/>
  </p:clrMapOvr>
</p:sld>
</file>

<file path=ppt/theme/theme1.xml><?xml version="1.0" encoding="utf-8"?>
<a:theme xmlns:a="http://schemas.openxmlformats.org/drawingml/2006/main" name="ShapesVTI">
  <a:themeElements>
    <a:clrScheme name="Office Them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ShapesVTI</vt:lpstr>
      <vt:lpstr>Classification Project</vt:lpstr>
      <vt:lpstr>Introduction</vt:lpstr>
      <vt:lpstr>Part 1 - EDA</vt:lpstr>
      <vt:lpstr>Exploratory Data Analysis - EDA</vt:lpstr>
      <vt:lpstr>EDA Continued - Correlations</vt:lpstr>
      <vt:lpstr>EDA Continued – Outliers and Distribution</vt:lpstr>
      <vt:lpstr>EDA Continued – Cross Tables</vt:lpstr>
      <vt:lpstr>Part 2 –  Model Building</vt:lpstr>
      <vt:lpstr>Different Models Trained</vt:lpstr>
      <vt:lpstr>Evaluation Metrics</vt:lpstr>
      <vt:lpstr>Part 3 - Deployment</vt:lpstr>
      <vt:lpstr>Deployment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384</cp:revision>
  <dcterms:created xsi:type="dcterms:W3CDTF">2023-08-24T08:25:49Z</dcterms:created>
  <dcterms:modified xsi:type="dcterms:W3CDTF">2023-08-24T11:25:19Z</dcterms:modified>
</cp:coreProperties>
</file>